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10287000" cx="18288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000000"/>
          </p15:clr>
        </p15:guide>
        <p15:guide id="2" pos="57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juVrAkzTGT9kCj2uCAgS5raWBv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D56B0C2-228C-44AB-A8DF-D1D8D7EE8F68}">
  <a:tblStyle styleId="{FD56B0C2-228C-44AB-A8DF-D1D8D7EE8F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04520cc9f_0_0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604520cc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ad0f3c62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g8ad0f3c620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ad0f3c62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8ad0f3c620_0_1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30c180503_0_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730c18050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371600" y="3195638"/>
            <a:ext cx="15544800" cy="22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2743200" y="5829300"/>
            <a:ext cx="12801600" cy="26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5749498" y="-2434801"/>
            <a:ext cx="6789000" cy="164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10927648" y="2743106"/>
            <a:ext cx="87771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2545651" y="-1219292"/>
            <a:ext cx="8777100" cy="12039599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1444626" y="6610350"/>
            <a:ext cx="15544800" cy="20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1444626" y="4360070"/>
            <a:ext cx="155448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 sz="2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914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9296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914400" y="2302669"/>
            <a:ext cx="80802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914400" y="3262313"/>
            <a:ext cx="80802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9290050" y="2302669"/>
            <a:ext cx="80838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9290050" y="3262313"/>
            <a:ext cx="80838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914400" y="409575"/>
            <a:ext cx="6016800" cy="17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7150100" y="409575"/>
            <a:ext cx="10223400" cy="87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1pPr>
            <a:lvl2pPr indent="-55245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–"/>
              <a:defRPr sz="5100"/>
            </a:lvl2pPr>
            <a:lvl3pPr indent="-5080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3pPr>
            <a:lvl4pPr indent="-4635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4pPr>
            <a:lvl5pPr indent="-4635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»"/>
              <a:defRPr sz="3700"/>
            </a:lvl5pPr>
            <a:lvl6pPr indent="-4635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6pPr>
            <a:lvl7pPr indent="-4635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7pPr>
            <a:lvl8pPr indent="-4635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8pPr>
            <a:lvl9pPr indent="-4635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914400" y="2152650"/>
            <a:ext cx="6016800" cy="70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584576" y="7200900"/>
            <a:ext cx="109728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3584576" y="919163"/>
            <a:ext cx="109728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584576" y="8051007"/>
            <a:ext cx="10972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b="0" i="0" sz="8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•"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5245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Char char="–"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508000" lvl="2" marL="13716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6355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–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6355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»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6355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6355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6355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6355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04520cc9f_0_0"/>
          <p:cNvSpPr/>
          <p:nvPr/>
        </p:nvSpPr>
        <p:spPr>
          <a:xfrm flipH="1" rot="10800000">
            <a:off x="0" y="-56900"/>
            <a:ext cx="18319500" cy="833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604520cc9f_0_0"/>
          <p:cNvSpPr txBox="1"/>
          <p:nvPr/>
        </p:nvSpPr>
        <p:spPr>
          <a:xfrm>
            <a:off x="1638745" y="4211419"/>
            <a:ext cx="14760900" cy="3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EE834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b="1" i="0" sz="2400" u="none" cap="none" strike="noStrike">
              <a:solidFill>
                <a:srgbClr val="FEE83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s-CL" sz="4800" u="none" cap="none" strike="noStrike">
                <a:solidFill>
                  <a:srgbClr val="FEE834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endParaRPr b="1" i="0" sz="4800" u="none" cap="none" strike="noStrike">
              <a:solidFill>
                <a:srgbClr val="FEE8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>
                <a:solidFill>
                  <a:srgbClr val="FFFFFF"/>
                </a:solidFill>
              </a:rPr>
              <a:t>Perfil de usuario</a:t>
            </a:r>
            <a:endParaRPr b="0" i="0" sz="4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604520cc9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9567" y="8410128"/>
            <a:ext cx="1544132" cy="1800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604520cc9f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02050" y="8436200"/>
            <a:ext cx="1748500" cy="174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ad0f3c620_0_1"/>
          <p:cNvSpPr/>
          <p:nvPr/>
        </p:nvSpPr>
        <p:spPr>
          <a:xfrm>
            <a:off x="0" y="0"/>
            <a:ext cx="18288000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g8ad0f3c620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8ad0f3c620_0_1"/>
          <p:cNvSpPr txBox="1"/>
          <p:nvPr/>
        </p:nvSpPr>
        <p:spPr>
          <a:xfrm>
            <a:off x="7087875" y="346200"/>
            <a:ext cx="103821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r>
              <a:rPr b="0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s-CL" sz="2400">
                <a:solidFill>
                  <a:srgbClr val="FFFFFF"/>
                </a:solidFill>
              </a:rPr>
              <a:t>Perfil de usuario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g8ad0f3c620_0_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8ad0f3c620_0_1"/>
          <p:cNvSpPr txBox="1"/>
          <p:nvPr/>
        </p:nvSpPr>
        <p:spPr>
          <a:xfrm>
            <a:off x="1638425" y="4018450"/>
            <a:ext cx="5329800" cy="3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s-CL" sz="3600">
                <a:solidFill>
                  <a:srgbClr val="1EB5FC"/>
                </a:solidFill>
              </a:rPr>
              <a:t>Perfil de usuario</a:t>
            </a:r>
            <a:endParaRPr b="1" sz="3600">
              <a:solidFill>
                <a:srgbClr val="1EB5F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600"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600">
                <a:solidFill>
                  <a:srgbClr val="434343"/>
                </a:solidFill>
              </a:rPr>
              <a:t>El perfil de usuario es una representación que sirve para visualizar y empatizar con tu usuario promedio. </a:t>
            </a:r>
            <a:endParaRPr sz="26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3600">
              <a:solidFill>
                <a:srgbClr val="434343"/>
              </a:solidFill>
            </a:endParaRPr>
          </a:p>
        </p:txBody>
      </p:sp>
      <p:sp>
        <p:nvSpPr>
          <p:cNvPr id="97" name="Google Shape;97;g8ad0f3c620_0_1"/>
          <p:cNvSpPr txBox="1"/>
          <p:nvPr/>
        </p:nvSpPr>
        <p:spPr>
          <a:xfrm>
            <a:off x="9821100" y="3205350"/>
            <a:ext cx="7648800" cy="48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600">
                <a:solidFill>
                  <a:srgbClr val="434343"/>
                </a:solidFill>
              </a:rPr>
              <a:t>Características:</a:t>
            </a:r>
            <a:r>
              <a:rPr lang="es-CL" sz="2600">
                <a:solidFill>
                  <a:srgbClr val="434343"/>
                </a:solidFill>
              </a:rPr>
              <a:t> datos relevantes, por ejemplo edad, dónde vive, profesión/ocupación, etc.</a:t>
            </a:r>
            <a:endParaRPr sz="2600"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s-CL" sz="2600">
                <a:solidFill>
                  <a:srgbClr val="434343"/>
                </a:solidFill>
              </a:rPr>
              <a:t>Puntos de dolor:</a:t>
            </a:r>
            <a:r>
              <a:rPr lang="es-CL" sz="2600">
                <a:solidFill>
                  <a:srgbClr val="434343"/>
                </a:solidFill>
              </a:rPr>
              <a:t> miedos o preocupaciones que tiene tu usuario en relación al problema identificado.  </a:t>
            </a:r>
            <a:endParaRPr sz="2600"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s-CL" sz="2600">
                <a:solidFill>
                  <a:srgbClr val="434343"/>
                </a:solidFill>
              </a:rPr>
              <a:t>Deseos y metas:</a:t>
            </a:r>
            <a:r>
              <a:rPr lang="es-CL" sz="2600">
                <a:solidFill>
                  <a:srgbClr val="434343"/>
                </a:solidFill>
              </a:rPr>
              <a:t> aspiraciones del usuario relacionadas al problema identificado. </a:t>
            </a:r>
            <a:endParaRPr sz="2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8ad0f3c620_0_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67088" y="3205350"/>
            <a:ext cx="1149600" cy="114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8ad0f3c620_0_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67100" y="5066425"/>
            <a:ext cx="1249000" cy="124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8ad0f3c620_0_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67100" y="7150350"/>
            <a:ext cx="1249000" cy="124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8000" y="3579100"/>
            <a:ext cx="3068263" cy="3017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/>
          <p:nvPr/>
        </p:nvSpPr>
        <p:spPr>
          <a:xfrm>
            <a:off x="0" y="0"/>
            <a:ext cx="18288001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7087875" y="346200"/>
            <a:ext cx="103821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r>
              <a:rPr b="0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s-CL" sz="2400">
                <a:solidFill>
                  <a:srgbClr val="FFFFFF"/>
                </a:solidFill>
              </a:rPr>
              <a:t>Perfil de usuario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1209800" y="2192125"/>
            <a:ext cx="5329800" cy="8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600">
                <a:solidFill>
                  <a:srgbClr val="434343"/>
                </a:solidFill>
              </a:rPr>
              <a:t>Ejemplo 1: </a:t>
            </a:r>
            <a:r>
              <a:rPr lang="es-CL" sz="3600">
                <a:solidFill>
                  <a:srgbClr val="434343"/>
                </a:solidFill>
              </a:rPr>
              <a:t>Don Eladio</a:t>
            </a:r>
            <a:endParaRPr sz="26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3600">
              <a:solidFill>
                <a:srgbClr val="434343"/>
              </a:solidFill>
            </a:endParaRPr>
          </a:p>
        </p:txBody>
      </p:sp>
      <p:graphicFrame>
        <p:nvGraphicFramePr>
          <p:cNvPr id="111" name="Google Shape;111;p1"/>
          <p:cNvGraphicFramePr/>
          <p:nvPr/>
        </p:nvGraphicFramePr>
        <p:xfrm>
          <a:off x="1300400" y="3579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{FD56B0C2-228C-44AB-A8DF-D1D8D7EE8F68}</a:tableStyleId>
              </a:tblPr>
              <a:tblGrid>
                <a:gridCol w="7762950"/>
                <a:gridCol w="7875500"/>
              </a:tblGrid>
              <a:tr h="3017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/>
                        <a:t>                                                                         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/>
                        <a:t>                                                                    </a:t>
                      </a:r>
                      <a:r>
                        <a:rPr lang="es-CL" sz="2600"/>
                        <a:t>      </a:t>
                      </a:r>
                      <a:r>
                        <a:rPr lang="es-CL" sz="2600">
                          <a:solidFill>
                            <a:srgbClr val="434343"/>
                          </a:solidFill>
                        </a:rPr>
                        <a:t> </a:t>
                      </a: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Don Eladio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26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Puntos de dolor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600">
                        <a:solidFill>
                          <a:srgbClr val="434343"/>
                        </a:solidFill>
                      </a:endParaRPr>
                    </a:p>
                    <a:p>
                      <a:pPr indent="-428625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Se siente solo y alejado de su familia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428625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No quiere ser una carga financiera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428625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Miedo a desarrollar Alzheimer’s</a:t>
                      </a:r>
                      <a:endParaRPr sz="26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06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chemeClr val="dk1"/>
                        </a:solidFill>
                      </a:endParaRPr>
                    </a:p>
                    <a:p>
                      <a:pPr indent="0" lvl="0" marL="3600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Características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Sobre 80 años, viudo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Clase trabajadora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Familia vive lejos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chemeClr val="dk1"/>
                        </a:solidFill>
                      </a:endParaRPr>
                    </a:p>
                    <a:p>
                      <a:pPr indent="0" lvl="0" marL="26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Deseos y metas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Sentirse “menos solo”, hacer amigos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Acercarse a su familia 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Mantenerse saludable (mental y físicamente)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g8ad0f3c620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9800" y="3411375"/>
            <a:ext cx="3017976" cy="3017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g8ad0f3c620_0_18"/>
          <p:cNvSpPr/>
          <p:nvPr/>
        </p:nvSpPr>
        <p:spPr>
          <a:xfrm>
            <a:off x="0" y="0"/>
            <a:ext cx="18288000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g8ad0f3c620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8ad0f3c620_0_18"/>
          <p:cNvSpPr txBox="1"/>
          <p:nvPr/>
        </p:nvSpPr>
        <p:spPr>
          <a:xfrm>
            <a:off x="7087875" y="346200"/>
            <a:ext cx="103821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r>
              <a:rPr b="0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s-CL" sz="2400">
                <a:solidFill>
                  <a:srgbClr val="FFFFFF"/>
                </a:solidFill>
              </a:rPr>
              <a:t>Perfil de usuario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g8ad0f3c620_0_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g8ad0f3c620_0_18"/>
          <p:cNvSpPr txBox="1"/>
          <p:nvPr/>
        </p:nvSpPr>
        <p:spPr>
          <a:xfrm>
            <a:off x="1209800" y="2192125"/>
            <a:ext cx="5329800" cy="8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600">
                <a:solidFill>
                  <a:srgbClr val="434343"/>
                </a:solidFill>
              </a:rPr>
              <a:t>Ejemplo 2: </a:t>
            </a:r>
            <a:r>
              <a:rPr lang="es-CL" sz="3600">
                <a:solidFill>
                  <a:srgbClr val="434343"/>
                </a:solidFill>
              </a:rPr>
              <a:t>Sara</a:t>
            </a:r>
            <a:endParaRPr sz="26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3600">
              <a:solidFill>
                <a:srgbClr val="434343"/>
              </a:solidFill>
            </a:endParaRPr>
          </a:p>
        </p:txBody>
      </p:sp>
      <p:graphicFrame>
        <p:nvGraphicFramePr>
          <p:cNvPr id="122" name="Google Shape;122;g8ad0f3c620_0_18"/>
          <p:cNvGraphicFramePr/>
          <p:nvPr/>
        </p:nvGraphicFramePr>
        <p:xfrm>
          <a:off x="1209800" y="3335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{FD56B0C2-228C-44AB-A8DF-D1D8D7EE8F68}</a:tableStyleId>
              </a:tblPr>
              <a:tblGrid>
                <a:gridCol w="7762950"/>
                <a:gridCol w="7875500"/>
              </a:tblGrid>
              <a:tr h="3134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/>
                        <a:t>                                                                         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/>
                        <a:t>                                                                    </a:t>
                      </a:r>
                      <a:r>
                        <a:rPr lang="es-CL" sz="2600"/>
                        <a:t>      </a:t>
                      </a:r>
                      <a:r>
                        <a:rPr lang="es-CL" sz="2600">
                          <a:solidFill>
                            <a:srgbClr val="434343"/>
                          </a:solidFill>
                        </a:rPr>
                        <a:t> </a:t>
                      </a: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Sara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3600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 Puntos de dolor 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-3683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200"/>
                        <a:buChar char="●"/>
                      </a:pPr>
                      <a:r>
                        <a:rPr lang="es-CL" sz="2200">
                          <a:solidFill>
                            <a:srgbClr val="434343"/>
                          </a:solidFill>
                        </a:rPr>
                        <a:t>Aún no sabe qué quiere estudiar</a:t>
                      </a:r>
                      <a:endParaRPr sz="2200">
                        <a:solidFill>
                          <a:srgbClr val="434343"/>
                        </a:solidFill>
                      </a:endParaRPr>
                    </a:p>
                    <a:p>
                      <a:pPr indent="-3683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200"/>
                        <a:buChar char="●"/>
                      </a:pPr>
                      <a:r>
                        <a:rPr lang="es-CL" sz="2200">
                          <a:solidFill>
                            <a:srgbClr val="434343"/>
                          </a:solidFill>
                        </a:rPr>
                        <a:t>El costo de la universidad (no está segura de poder obtener financiamiento)</a:t>
                      </a:r>
                      <a:endParaRPr sz="2200">
                        <a:solidFill>
                          <a:srgbClr val="434343"/>
                        </a:solidFill>
                      </a:endParaRPr>
                    </a:p>
                    <a:p>
                      <a:pPr indent="-3683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200"/>
                        <a:buChar char="●"/>
                      </a:pPr>
                      <a:r>
                        <a:rPr lang="es-CL" sz="2200">
                          <a:solidFill>
                            <a:srgbClr val="434343"/>
                          </a:solidFill>
                        </a:rPr>
                        <a:t>Preocupada de sentirse perdida o desorientada en su primer año</a:t>
                      </a:r>
                      <a:endParaRPr b="1" sz="22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chemeClr val="dk1"/>
                        </a:solidFill>
                      </a:endParaRPr>
                    </a:p>
                    <a:p>
                      <a:pPr indent="0" lvl="0" marL="3600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Características</a:t>
                      </a:r>
                      <a:br>
                        <a:rPr b="1" lang="es-CL" sz="2600">
                          <a:solidFill>
                            <a:srgbClr val="434343"/>
                          </a:solidFill>
                        </a:rPr>
                      </a:b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Cursando 4º medio en un Liceo TP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Buena alumna, obtiene buenas notas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Aspira a ir a la universidad 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71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De un contexto sin muchas oportunidades</a:t>
                      </a:r>
                      <a:endParaRPr b="1" sz="24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chemeClr val="dk1"/>
                        </a:solidFill>
                      </a:endParaRPr>
                    </a:p>
                    <a:p>
                      <a:pPr indent="0" lvl="0" marL="4500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2600">
                          <a:solidFill>
                            <a:srgbClr val="434343"/>
                          </a:solidFill>
                        </a:rPr>
                        <a:t>Deseos y aspiraciones</a:t>
                      </a:r>
                      <a:endParaRPr b="1" sz="26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Encontrar una carrera que calce con sus habilidades e intereses 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No quedar demasiado endeudada</a:t>
                      </a:r>
                      <a:endParaRPr sz="2400">
                        <a:solidFill>
                          <a:srgbClr val="434343"/>
                        </a:solidFill>
                      </a:endParaRPr>
                    </a:p>
                    <a:p>
                      <a:pPr indent="-381000" lvl="0" marL="809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34343"/>
                        </a:buClr>
                        <a:buSzPts val="2400"/>
                        <a:buChar char="●"/>
                      </a:pPr>
                      <a:r>
                        <a:rPr lang="es-CL" sz="2400">
                          <a:solidFill>
                            <a:srgbClr val="434343"/>
                          </a:solidFill>
                        </a:rPr>
                        <a:t>Que su familia se sienta orgullosa de ella</a:t>
                      </a:r>
                      <a:endParaRPr b="1" sz="24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g730c180503_0_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6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730c180503_0_29"/>
          <p:cNvSpPr txBox="1"/>
          <p:nvPr/>
        </p:nvSpPr>
        <p:spPr>
          <a:xfrm>
            <a:off x="7485450" y="8591100"/>
            <a:ext cx="33171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300">
                <a:solidFill>
                  <a:srgbClr val="FFFFFF"/>
                </a:solidFill>
              </a:rPr>
              <a:t>www.</a:t>
            </a:r>
            <a:r>
              <a:rPr b="1" lang="es-CL" sz="3300">
                <a:solidFill>
                  <a:srgbClr val="FFFFFF"/>
                </a:solidFill>
              </a:rPr>
              <a:t>aula42</a:t>
            </a:r>
            <a:r>
              <a:rPr lang="es-CL" sz="3300">
                <a:solidFill>
                  <a:srgbClr val="FFFFFF"/>
                </a:solidFill>
              </a:rPr>
              <a:t>.org</a:t>
            </a:r>
            <a:endParaRPr sz="3300">
              <a:solidFill>
                <a:srgbClr val="FFFFFF"/>
              </a:solidFill>
            </a:endParaRPr>
          </a:p>
        </p:txBody>
      </p:sp>
      <p:cxnSp>
        <p:nvCxnSpPr>
          <p:cNvPr id="129" name="Google Shape;129;g730c180503_0_29"/>
          <p:cNvCxnSpPr/>
          <p:nvPr/>
        </p:nvCxnSpPr>
        <p:spPr>
          <a:xfrm rot="10800000">
            <a:off x="9001125" y="3310745"/>
            <a:ext cx="0" cy="27954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30" name="Google Shape;130;g730c180503_0_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76598" y="3431663"/>
            <a:ext cx="2553576" cy="255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730c180503_0_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36100" y="3504876"/>
            <a:ext cx="3516799" cy="240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2019-05-18T03:24:01Z</dcterms:created>
  <dc:creator>Usuario</dc:creator>
</cp:coreProperties>
</file>