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287000" cx="18288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000000"/>
          </p15:clr>
        </p15:guide>
        <p15:guide id="2" pos="57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iDhaQvtqH1Jgjm7nxTaA9kOrDw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4B8392E-D164-4772-B78D-3F33B944B2BC}">
  <a:tblStyle styleId="{44B8392E-D164-4772-B78D-3F33B944B2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4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04520cc9f_0_0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604520cc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ad1541ff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g8ad1541ff0_0_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30c180503_0_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730c18050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371600" y="3195638"/>
            <a:ext cx="15544800" cy="22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2743200" y="5829300"/>
            <a:ext cx="12801600" cy="26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5749498" y="-2434801"/>
            <a:ext cx="6789000" cy="164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10927648" y="2743106"/>
            <a:ext cx="87771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2545651" y="-1219292"/>
            <a:ext cx="8777100" cy="12039599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43815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1pPr>
            <a:lvl2pPr indent="-4381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1444626" y="6610350"/>
            <a:ext cx="15544800" cy="20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b="1" sz="7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1444626" y="4360070"/>
            <a:ext cx="15544800" cy="22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700"/>
              <a:buNone/>
              <a:defRPr sz="37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300"/>
              <a:buNone/>
              <a:defRPr sz="33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 sz="29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914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9296400" y="2400300"/>
            <a:ext cx="8077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5245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•"/>
              <a:defRPr sz="5100"/>
            </a:lvl1pPr>
            <a:lvl2pPr indent="-5080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–"/>
              <a:defRPr sz="4400"/>
            </a:lvl2pPr>
            <a:lvl3pPr indent="-4635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3pPr>
            <a:lvl4pPr indent="-4381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–"/>
              <a:defRPr sz="3300"/>
            </a:lvl4pPr>
            <a:lvl5pPr indent="-4381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»"/>
              <a:defRPr sz="3300"/>
            </a:lvl5pPr>
            <a:lvl6pPr indent="-4381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6pPr>
            <a:lvl7pPr indent="-4381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7pPr>
            <a:lvl8pPr indent="-4381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8pPr>
            <a:lvl9pPr indent="-4381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914400" y="2302669"/>
            <a:ext cx="80802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914400" y="3262313"/>
            <a:ext cx="80802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9290050" y="2302669"/>
            <a:ext cx="8083800" cy="9594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b="1" sz="4400"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b="1" sz="3700"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b="1" sz="33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9290050" y="3262313"/>
            <a:ext cx="8083800" cy="59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5080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1pPr>
            <a:lvl2pPr indent="-46355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815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  <a:defRPr sz="33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914400" y="409575"/>
            <a:ext cx="6016800" cy="17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7150100" y="409575"/>
            <a:ext cx="10223400" cy="87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1pPr>
            <a:lvl2pPr indent="-55245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Char char="–"/>
              <a:defRPr sz="5100"/>
            </a:lvl2pPr>
            <a:lvl3pPr indent="-5080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  <a:defRPr sz="4400"/>
            </a:lvl3pPr>
            <a:lvl4pPr indent="-46355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4pPr>
            <a:lvl5pPr indent="-46355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»"/>
              <a:defRPr sz="3700"/>
            </a:lvl5pPr>
            <a:lvl6pPr indent="-46355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6pPr>
            <a:lvl7pPr indent="-46355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7pPr>
            <a:lvl8pPr indent="-46355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8pPr>
            <a:lvl9pPr indent="-46355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914400" y="2152650"/>
            <a:ext cx="6016800" cy="70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584576" y="7200900"/>
            <a:ext cx="109728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b" bIns="83775" lIns="167625" spcFirstLastPara="1" rIns="167625" wrap="square" tIns="837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3584576" y="919163"/>
            <a:ext cx="10972800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584576" y="8051007"/>
            <a:ext cx="10972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914400" y="411957"/>
            <a:ext cx="16459200" cy="17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b="0" i="0" sz="8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914400" y="2400300"/>
            <a:ext cx="16459200" cy="67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75" lIns="167625" spcFirstLastPara="1" rIns="167625" wrap="square" tIns="83775">
            <a:normAutofit/>
          </a:bodyPr>
          <a:lstStyle>
            <a:lvl1pPr indent="-603250" lvl="0" marL="4572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Arial"/>
              <a:buChar char="•"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5245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Char char="–"/>
              <a:defRPr b="0" i="0" sz="5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508000" lvl="2" marL="13716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6355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–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6355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»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6355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6355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6355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6355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Char char="•"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914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6248400" y="9534525"/>
            <a:ext cx="5791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13106400" y="9534525"/>
            <a:ext cx="4267200" cy="5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775" lIns="167625" spcFirstLastPara="1" rIns="167625" wrap="square" tIns="837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04520cc9f_0_0"/>
          <p:cNvSpPr/>
          <p:nvPr/>
        </p:nvSpPr>
        <p:spPr>
          <a:xfrm flipH="1" rot="10800000">
            <a:off x="0" y="-56900"/>
            <a:ext cx="18319500" cy="8333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604520cc9f_0_0"/>
          <p:cNvSpPr txBox="1"/>
          <p:nvPr/>
        </p:nvSpPr>
        <p:spPr>
          <a:xfrm>
            <a:off x="1638745" y="4211419"/>
            <a:ext cx="14760900" cy="3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EE834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b="1" i="0" sz="2400" u="none" cap="none" strike="noStrike">
              <a:solidFill>
                <a:srgbClr val="FEE83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s-CL" sz="4800" u="none" cap="none" strike="noStrike">
                <a:solidFill>
                  <a:srgbClr val="FEE834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endParaRPr b="1" i="0" sz="4800" u="none" cap="none" strike="noStrike">
              <a:solidFill>
                <a:srgbClr val="FEE8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CL" sz="4000">
                <a:solidFill>
                  <a:srgbClr val="FFFFFF"/>
                </a:solidFill>
              </a:rPr>
              <a:t>¿Qué sabemos?</a:t>
            </a:r>
            <a:endParaRPr b="0" i="0" sz="4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604520cc9f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9567" y="8410128"/>
            <a:ext cx="1544132" cy="1800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604520cc9f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02050" y="8436200"/>
            <a:ext cx="1748500" cy="174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/>
          <p:nvPr/>
        </p:nvSpPr>
        <p:spPr>
          <a:xfrm>
            <a:off x="1641750" y="2273350"/>
            <a:ext cx="15010800" cy="985800"/>
          </a:xfrm>
          <a:prstGeom prst="rect">
            <a:avLst/>
          </a:prstGeom>
          <a:noFill/>
          <a:ln cap="flat" cmpd="sng" w="38100">
            <a:solidFill>
              <a:srgbClr val="1EB5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0"/>
            <a:ext cx="18288001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7087875" y="346200"/>
            <a:ext cx="103821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r>
              <a:rPr b="0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s-CL" sz="2400">
                <a:solidFill>
                  <a:srgbClr val="FFFFFF"/>
                </a:solidFill>
              </a:rPr>
              <a:t>¿Qué sabemos?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057425" y="2435950"/>
            <a:ext cx="9426600" cy="8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s-CL" sz="3000">
                <a:solidFill>
                  <a:srgbClr val="434343"/>
                </a:solidFill>
              </a:rPr>
              <a:t>Problema identificado: </a:t>
            </a:r>
            <a:r>
              <a:rPr lang="es-CL" sz="3000">
                <a:solidFill>
                  <a:srgbClr val="B7B7B7"/>
                </a:solidFill>
              </a:rPr>
              <a:t>Describir en una frase</a:t>
            </a:r>
            <a:endParaRPr b="0" i="0" sz="2400" u="none" cap="none" strike="noStrik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8" name="Google Shape;98;p1"/>
          <p:cNvGraphicFramePr/>
          <p:nvPr/>
        </p:nvGraphicFramePr>
        <p:xfrm>
          <a:off x="1641750" y="3597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{44B8392E-D164-4772-B78D-3F33B944B2BC}</a:tableStyleId>
              </a:tblPr>
              <a:tblGrid>
                <a:gridCol w="7505400"/>
                <a:gridCol w="7505400"/>
              </a:tblGrid>
              <a:tr h="859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3000">
                          <a:solidFill>
                            <a:srgbClr val="434343"/>
                          </a:solidFill>
                        </a:rPr>
                        <a:t>Qué sabemos</a:t>
                      </a:r>
                      <a:endParaRPr b="1" sz="30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CL" sz="3000">
                          <a:solidFill>
                            <a:srgbClr val="434343"/>
                          </a:solidFill>
                        </a:rPr>
                        <a:t>Qué debemos averiguar</a:t>
                      </a:r>
                      <a:endParaRPr b="1" sz="3000">
                        <a:solidFill>
                          <a:srgbClr val="43434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3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1EB5F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99" name="Google Shape;99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43425" y="5288125"/>
            <a:ext cx="4259900" cy="325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ad1541ff0_0_2"/>
          <p:cNvSpPr/>
          <p:nvPr/>
        </p:nvSpPr>
        <p:spPr>
          <a:xfrm>
            <a:off x="0" y="0"/>
            <a:ext cx="18288000" cy="1149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g8ad1541ff0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7000" y="0"/>
            <a:ext cx="985770" cy="114959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8ad1541ff0_0_2"/>
          <p:cNvSpPr txBox="1"/>
          <p:nvPr/>
        </p:nvSpPr>
        <p:spPr>
          <a:xfrm>
            <a:off x="7087875" y="346200"/>
            <a:ext cx="103821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Emprendedores sociales</a:t>
            </a:r>
            <a:r>
              <a:rPr b="0" i="0" lang="es-CL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s-CL" sz="2400">
                <a:solidFill>
                  <a:srgbClr val="FFFFFF"/>
                </a:solidFill>
              </a:rPr>
              <a:t>¿Qué sabemos?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g8ad1541ff0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42550" y="81901"/>
            <a:ext cx="985774" cy="985776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8ad1541ff0_0_2"/>
          <p:cNvSpPr txBox="1"/>
          <p:nvPr/>
        </p:nvSpPr>
        <p:spPr>
          <a:xfrm>
            <a:off x="9860600" y="3775075"/>
            <a:ext cx="5672100" cy="39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s-CL" sz="3000">
                <a:solidFill>
                  <a:srgbClr val="434343"/>
                </a:solidFill>
              </a:rPr>
              <a:t>Preguntas por hacer </a:t>
            </a:r>
            <a:r>
              <a:rPr b="1" lang="es-CL" sz="3000">
                <a:solidFill>
                  <a:srgbClr val="434343"/>
                </a:solidFill>
              </a:rPr>
              <a:t> </a:t>
            </a:r>
            <a:endParaRPr b="1" sz="30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sz="3000">
              <a:solidFill>
                <a:srgbClr val="B7B7B7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¿A quiénes y a cuántos afecta?</a:t>
            </a:r>
            <a:endParaRPr sz="2600">
              <a:solidFill>
                <a:srgbClr val="434343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¿Dónde ocurre?</a:t>
            </a:r>
            <a:endParaRPr sz="2600">
              <a:solidFill>
                <a:srgbClr val="434343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¿Cómo los afecta?</a:t>
            </a:r>
            <a:endParaRPr sz="2600">
              <a:solidFill>
                <a:srgbClr val="434343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¿Por qué ocurre?</a:t>
            </a:r>
            <a:endParaRPr sz="2600">
              <a:solidFill>
                <a:srgbClr val="434343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¿Cómo se ha intentado resolver?</a:t>
            </a:r>
            <a:endParaRPr sz="2600">
              <a:solidFill>
                <a:srgbClr val="434343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600"/>
              <a:buChar char="●"/>
            </a:pPr>
            <a:r>
              <a:rPr lang="es-CL" sz="2600">
                <a:solidFill>
                  <a:srgbClr val="434343"/>
                </a:solidFill>
              </a:rPr>
              <a:t>...</a:t>
            </a:r>
            <a:endParaRPr sz="2600">
              <a:solidFill>
                <a:srgbClr val="434343"/>
              </a:solidFill>
            </a:endParaRPr>
          </a:p>
        </p:txBody>
      </p:sp>
      <p:pic>
        <p:nvPicPr>
          <p:cNvPr id="109" name="Google Shape;109;g8ad1541ff0_0_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75875" y="1799775"/>
            <a:ext cx="7360775" cy="736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g730c180503_0_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6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730c180503_0_29"/>
          <p:cNvSpPr txBox="1"/>
          <p:nvPr/>
        </p:nvSpPr>
        <p:spPr>
          <a:xfrm>
            <a:off x="7485450" y="8591100"/>
            <a:ext cx="3317100" cy="8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300">
                <a:solidFill>
                  <a:srgbClr val="FFFFFF"/>
                </a:solidFill>
              </a:rPr>
              <a:t>www.</a:t>
            </a:r>
            <a:r>
              <a:rPr b="1" lang="es-CL" sz="3300">
                <a:solidFill>
                  <a:srgbClr val="FFFFFF"/>
                </a:solidFill>
              </a:rPr>
              <a:t>aula42</a:t>
            </a:r>
            <a:r>
              <a:rPr lang="es-CL" sz="3300">
                <a:solidFill>
                  <a:srgbClr val="FFFFFF"/>
                </a:solidFill>
              </a:rPr>
              <a:t>.org</a:t>
            </a:r>
            <a:endParaRPr sz="3300">
              <a:solidFill>
                <a:srgbClr val="FFFFFF"/>
              </a:solidFill>
            </a:endParaRPr>
          </a:p>
        </p:txBody>
      </p:sp>
      <p:cxnSp>
        <p:nvCxnSpPr>
          <p:cNvPr id="116" name="Google Shape;116;g730c180503_0_29"/>
          <p:cNvCxnSpPr/>
          <p:nvPr/>
        </p:nvCxnSpPr>
        <p:spPr>
          <a:xfrm rot="10800000">
            <a:off x="9001125" y="3310745"/>
            <a:ext cx="0" cy="27954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17" name="Google Shape;117;g730c180503_0_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76598" y="3431663"/>
            <a:ext cx="2553576" cy="255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730c180503_0_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36100" y="3504876"/>
            <a:ext cx="3516799" cy="240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2019-05-18T03:24:01Z</dcterms:created>
  <dc:creator>Usuario</dc:creator>
</cp:coreProperties>
</file>