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000000"/>
          </p15:clr>
        </p15:guide>
        <p15:guide id="2" pos="576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7" roundtripDataSignature="AMtx7mgtxIr8EcR0dFOieu+gVbLSRv26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57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customschemas.google.com/relationships/presentationmetadata" Target="meta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04520cc9f_0_0:notes"/>
          <p:cNvSpPr/>
          <p:nvPr>
            <p:ph idx="2" type="sldImg"/>
          </p:nvPr>
        </p:nvSpPr>
        <p:spPr>
          <a:xfrm>
            <a:off x="381163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g604520cc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a1e5f3ca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g8a1e5f3cae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a1e5f3ca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g8a1e5f3cae_0_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a1e5f3ca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g8a1e5f3cae_0_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a1e5f3cae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g8a1e5f3cae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30c180503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730c180503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ctrTitle"/>
          </p:nvPr>
        </p:nvSpPr>
        <p:spPr>
          <a:xfrm>
            <a:off x="1371600" y="3195638"/>
            <a:ext cx="15544800" cy="22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" type="subTitle"/>
          </p:nvPr>
        </p:nvSpPr>
        <p:spPr>
          <a:xfrm>
            <a:off x="2743200" y="5829300"/>
            <a:ext cx="12801600" cy="26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rmAutofit/>
          </a:bodyPr>
          <a:lstStyle>
            <a:lvl1pPr lv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59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4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7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7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7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7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7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7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914400" y="9534525"/>
            <a:ext cx="4267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6248400" y="9534525"/>
            <a:ext cx="5791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13106400" y="9534525"/>
            <a:ext cx="4267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914400" y="411957"/>
            <a:ext cx="16459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5749498" y="-2434801"/>
            <a:ext cx="6789000" cy="164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rmAutofit/>
          </a:bodyPr>
          <a:lstStyle>
            <a:lvl1pPr indent="-43815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/>
            </a:lvl1pPr>
            <a:lvl2pPr indent="-43815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/>
            </a:lvl2pPr>
            <a:lvl3pPr indent="-43815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/>
            </a:lvl3pPr>
            <a:lvl4pPr indent="-43815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/>
            </a:lvl4pPr>
            <a:lvl5pPr indent="-43815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»"/>
              <a:defRPr/>
            </a:lvl5pPr>
            <a:lvl6pPr indent="-43815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/>
            </a:lvl6pPr>
            <a:lvl7pPr indent="-43815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/>
            </a:lvl7pPr>
            <a:lvl8pPr indent="-43815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/>
            </a:lvl8pPr>
            <a:lvl9pPr indent="-43815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914400" y="9534525"/>
            <a:ext cx="4267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6248400" y="9534525"/>
            <a:ext cx="5791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13106400" y="9534525"/>
            <a:ext cx="4267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10927648" y="2743106"/>
            <a:ext cx="87771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2545651" y="-1219292"/>
            <a:ext cx="8777100" cy="12039599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rmAutofit/>
          </a:bodyPr>
          <a:lstStyle>
            <a:lvl1pPr indent="-43815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/>
            </a:lvl1pPr>
            <a:lvl2pPr indent="-43815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/>
            </a:lvl2pPr>
            <a:lvl3pPr indent="-43815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/>
            </a:lvl3pPr>
            <a:lvl4pPr indent="-43815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/>
            </a:lvl4pPr>
            <a:lvl5pPr indent="-43815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»"/>
              <a:defRPr/>
            </a:lvl5pPr>
            <a:lvl6pPr indent="-43815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/>
            </a:lvl6pPr>
            <a:lvl7pPr indent="-43815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/>
            </a:lvl7pPr>
            <a:lvl8pPr indent="-43815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/>
            </a:lvl8pPr>
            <a:lvl9pPr indent="-43815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914400" y="9534525"/>
            <a:ext cx="4267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6248400" y="9534525"/>
            <a:ext cx="5791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13106400" y="9534525"/>
            <a:ext cx="4267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type="title"/>
          </p:nvPr>
        </p:nvSpPr>
        <p:spPr>
          <a:xfrm>
            <a:off x="914400" y="411957"/>
            <a:ext cx="16459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" type="body"/>
          </p:nvPr>
        </p:nvSpPr>
        <p:spPr>
          <a:xfrm>
            <a:off x="914400" y="2400300"/>
            <a:ext cx="16459200" cy="6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rmAutofit/>
          </a:bodyPr>
          <a:lstStyle>
            <a:lvl1pPr indent="-43815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/>
            </a:lvl1pPr>
            <a:lvl2pPr indent="-43815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/>
            </a:lvl2pPr>
            <a:lvl3pPr indent="-43815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/>
            </a:lvl3pPr>
            <a:lvl4pPr indent="-43815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/>
            </a:lvl4pPr>
            <a:lvl5pPr indent="-43815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»"/>
              <a:defRPr/>
            </a:lvl5pPr>
            <a:lvl6pPr indent="-43815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/>
            </a:lvl6pPr>
            <a:lvl7pPr indent="-43815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/>
            </a:lvl7pPr>
            <a:lvl8pPr indent="-43815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/>
            </a:lvl8pPr>
            <a:lvl9pPr indent="-43815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0" type="dt"/>
          </p:nvPr>
        </p:nvSpPr>
        <p:spPr>
          <a:xfrm>
            <a:off x="914400" y="9534525"/>
            <a:ext cx="4267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1" type="ftr"/>
          </p:nvPr>
        </p:nvSpPr>
        <p:spPr>
          <a:xfrm>
            <a:off x="6248400" y="9534525"/>
            <a:ext cx="5791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13106400" y="9534525"/>
            <a:ext cx="4267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type="title"/>
          </p:nvPr>
        </p:nvSpPr>
        <p:spPr>
          <a:xfrm>
            <a:off x="1444626" y="6610350"/>
            <a:ext cx="15544800" cy="20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Calibri"/>
              <a:buNone/>
              <a:defRPr b="1" sz="73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" type="body"/>
          </p:nvPr>
        </p:nvSpPr>
        <p:spPr>
          <a:xfrm>
            <a:off x="1444626" y="4360070"/>
            <a:ext cx="155448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83775" lIns="167625" spcFirstLastPara="1" rIns="167625" wrap="square" tIns="837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700"/>
              <a:buNone/>
              <a:defRPr sz="37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300"/>
              <a:buNone/>
              <a:defRPr sz="33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900"/>
              <a:buNone/>
              <a:defRPr sz="29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0"/>
          <p:cNvSpPr txBox="1"/>
          <p:nvPr>
            <p:ph idx="10" type="dt"/>
          </p:nvPr>
        </p:nvSpPr>
        <p:spPr>
          <a:xfrm>
            <a:off x="914400" y="9534525"/>
            <a:ext cx="4267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1" type="ftr"/>
          </p:nvPr>
        </p:nvSpPr>
        <p:spPr>
          <a:xfrm>
            <a:off x="6248400" y="9534525"/>
            <a:ext cx="5791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2" type="sldNum"/>
          </p:nvPr>
        </p:nvSpPr>
        <p:spPr>
          <a:xfrm>
            <a:off x="13106400" y="9534525"/>
            <a:ext cx="4267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>
            <p:ph type="title"/>
          </p:nvPr>
        </p:nvSpPr>
        <p:spPr>
          <a:xfrm>
            <a:off x="914400" y="411957"/>
            <a:ext cx="16459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914400" y="2400300"/>
            <a:ext cx="8077200" cy="6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rmAutofit/>
          </a:bodyPr>
          <a:lstStyle>
            <a:lvl1pPr indent="-55245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100"/>
              <a:buChar char="•"/>
              <a:defRPr sz="5100"/>
            </a:lvl1pPr>
            <a:lvl2pPr indent="-5080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Char char="–"/>
              <a:defRPr sz="4400"/>
            </a:lvl2pPr>
            <a:lvl3pPr indent="-46355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 sz="3700"/>
            </a:lvl3pPr>
            <a:lvl4pPr indent="-43815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4pPr>
            <a:lvl5pPr indent="-43815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»"/>
              <a:defRPr sz="3300"/>
            </a:lvl5pPr>
            <a:lvl6pPr indent="-43815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6pPr>
            <a:lvl7pPr indent="-43815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7pPr>
            <a:lvl8pPr indent="-43815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8pPr>
            <a:lvl9pPr indent="-43815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9pPr>
          </a:lstStyle>
          <a:p/>
        </p:txBody>
      </p:sp>
      <p:sp>
        <p:nvSpPr>
          <p:cNvPr id="32" name="Google Shape;32;p11"/>
          <p:cNvSpPr txBox="1"/>
          <p:nvPr>
            <p:ph idx="2" type="body"/>
          </p:nvPr>
        </p:nvSpPr>
        <p:spPr>
          <a:xfrm>
            <a:off x="9296400" y="2400300"/>
            <a:ext cx="8077200" cy="6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rmAutofit/>
          </a:bodyPr>
          <a:lstStyle>
            <a:lvl1pPr indent="-55245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100"/>
              <a:buChar char="•"/>
              <a:defRPr sz="5100"/>
            </a:lvl1pPr>
            <a:lvl2pPr indent="-5080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Char char="–"/>
              <a:defRPr sz="4400"/>
            </a:lvl2pPr>
            <a:lvl3pPr indent="-46355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 sz="3700"/>
            </a:lvl3pPr>
            <a:lvl4pPr indent="-43815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4pPr>
            <a:lvl5pPr indent="-43815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»"/>
              <a:defRPr sz="3300"/>
            </a:lvl5pPr>
            <a:lvl6pPr indent="-43815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6pPr>
            <a:lvl7pPr indent="-43815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7pPr>
            <a:lvl8pPr indent="-43815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8pPr>
            <a:lvl9pPr indent="-43815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9pPr>
          </a:lstStyle>
          <a:p/>
        </p:txBody>
      </p:sp>
      <p:sp>
        <p:nvSpPr>
          <p:cNvPr id="33" name="Google Shape;33;p11"/>
          <p:cNvSpPr txBox="1"/>
          <p:nvPr>
            <p:ph idx="10" type="dt"/>
          </p:nvPr>
        </p:nvSpPr>
        <p:spPr>
          <a:xfrm>
            <a:off x="914400" y="9534525"/>
            <a:ext cx="4267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1" type="ftr"/>
          </p:nvPr>
        </p:nvSpPr>
        <p:spPr>
          <a:xfrm>
            <a:off x="6248400" y="9534525"/>
            <a:ext cx="5791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2" type="sldNum"/>
          </p:nvPr>
        </p:nvSpPr>
        <p:spPr>
          <a:xfrm>
            <a:off x="13106400" y="9534525"/>
            <a:ext cx="4267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/>
          <p:nvPr>
            <p:ph type="title"/>
          </p:nvPr>
        </p:nvSpPr>
        <p:spPr>
          <a:xfrm>
            <a:off x="914400" y="411957"/>
            <a:ext cx="16459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" type="body"/>
          </p:nvPr>
        </p:nvSpPr>
        <p:spPr>
          <a:xfrm>
            <a:off x="914400" y="2302669"/>
            <a:ext cx="8080200" cy="959400"/>
          </a:xfrm>
          <a:prstGeom prst="rect">
            <a:avLst/>
          </a:prstGeom>
          <a:noFill/>
          <a:ln>
            <a:noFill/>
          </a:ln>
        </p:spPr>
        <p:txBody>
          <a:bodyPr anchorCtr="0" anchor="b" bIns="83775" lIns="167625" spcFirstLastPara="1" rIns="167625" wrap="square" tIns="837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b="1" sz="4400"/>
            </a:lvl1pPr>
            <a:lvl2pPr indent="-228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b="1" sz="3700"/>
            </a:lvl2pPr>
            <a:lvl3pPr indent="-2286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b="1" sz="33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b="1" sz="2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b="1" sz="2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b="1" sz="2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b="1" sz="2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b="1" sz="2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b="1" sz="2900"/>
            </a:lvl9pPr>
          </a:lstStyle>
          <a:p/>
        </p:txBody>
      </p:sp>
      <p:sp>
        <p:nvSpPr>
          <p:cNvPr id="39" name="Google Shape;39;p12"/>
          <p:cNvSpPr txBox="1"/>
          <p:nvPr>
            <p:ph idx="2" type="body"/>
          </p:nvPr>
        </p:nvSpPr>
        <p:spPr>
          <a:xfrm>
            <a:off x="914400" y="3262313"/>
            <a:ext cx="8080200" cy="59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rmAutofit/>
          </a:bodyPr>
          <a:lstStyle>
            <a:lvl1pPr indent="-5080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4400"/>
            </a:lvl1pPr>
            <a:lvl2pPr indent="-46355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Char char="–"/>
              <a:defRPr sz="3700"/>
            </a:lvl2pPr>
            <a:lvl3pPr indent="-43815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3pPr>
            <a:lvl4pPr indent="-41275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4pPr>
            <a:lvl5pPr indent="-41275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»"/>
              <a:defRPr sz="2900"/>
            </a:lvl5pPr>
            <a:lvl6pPr indent="-41275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6pPr>
            <a:lvl7pPr indent="-41275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7pPr>
            <a:lvl8pPr indent="-41275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8pPr>
            <a:lvl9pPr indent="-41275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9pPr>
          </a:lstStyle>
          <a:p/>
        </p:txBody>
      </p:sp>
      <p:sp>
        <p:nvSpPr>
          <p:cNvPr id="40" name="Google Shape;40;p12"/>
          <p:cNvSpPr txBox="1"/>
          <p:nvPr>
            <p:ph idx="3" type="body"/>
          </p:nvPr>
        </p:nvSpPr>
        <p:spPr>
          <a:xfrm>
            <a:off x="9290050" y="2302669"/>
            <a:ext cx="8083800" cy="959400"/>
          </a:xfrm>
          <a:prstGeom prst="rect">
            <a:avLst/>
          </a:prstGeom>
          <a:noFill/>
          <a:ln>
            <a:noFill/>
          </a:ln>
        </p:spPr>
        <p:txBody>
          <a:bodyPr anchorCtr="0" anchor="b" bIns="83775" lIns="167625" spcFirstLastPara="1" rIns="167625" wrap="square" tIns="837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b="1" sz="4400"/>
            </a:lvl1pPr>
            <a:lvl2pPr indent="-228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b="1" sz="3700"/>
            </a:lvl2pPr>
            <a:lvl3pPr indent="-2286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b="1" sz="33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b="1" sz="2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b="1" sz="2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b="1" sz="2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b="1" sz="2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b="1" sz="2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b="1" sz="2900"/>
            </a:lvl9pPr>
          </a:lstStyle>
          <a:p/>
        </p:txBody>
      </p:sp>
      <p:sp>
        <p:nvSpPr>
          <p:cNvPr id="41" name="Google Shape;41;p12"/>
          <p:cNvSpPr txBox="1"/>
          <p:nvPr>
            <p:ph idx="4" type="body"/>
          </p:nvPr>
        </p:nvSpPr>
        <p:spPr>
          <a:xfrm>
            <a:off x="9290050" y="3262313"/>
            <a:ext cx="8083800" cy="59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rmAutofit/>
          </a:bodyPr>
          <a:lstStyle>
            <a:lvl1pPr indent="-5080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4400"/>
            </a:lvl1pPr>
            <a:lvl2pPr indent="-46355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Char char="–"/>
              <a:defRPr sz="3700"/>
            </a:lvl2pPr>
            <a:lvl3pPr indent="-43815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3pPr>
            <a:lvl4pPr indent="-41275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4pPr>
            <a:lvl5pPr indent="-41275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»"/>
              <a:defRPr sz="2900"/>
            </a:lvl5pPr>
            <a:lvl6pPr indent="-41275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6pPr>
            <a:lvl7pPr indent="-41275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7pPr>
            <a:lvl8pPr indent="-41275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8pPr>
            <a:lvl9pPr indent="-41275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9pPr>
          </a:lstStyle>
          <a:p/>
        </p:txBody>
      </p:sp>
      <p:sp>
        <p:nvSpPr>
          <p:cNvPr id="42" name="Google Shape;42;p12"/>
          <p:cNvSpPr txBox="1"/>
          <p:nvPr>
            <p:ph idx="10" type="dt"/>
          </p:nvPr>
        </p:nvSpPr>
        <p:spPr>
          <a:xfrm>
            <a:off x="914400" y="9534525"/>
            <a:ext cx="4267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1" type="ftr"/>
          </p:nvPr>
        </p:nvSpPr>
        <p:spPr>
          <a:xfrm>
            <a:off x="6248400" y="9534525"/>
            <a:ext cx="5791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2" type="sldNum"/>
          </p:nvPr>
        </p:nvSpPr>
        <p:spPr>
          <a:xfrm>
            <a:off x="13106400" y="9534525"/>
            <a:ext cx="4267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ó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type="title"/>
          </p:nvPr>
        </p:nvSpPr>
        <p:spPr>
          <a:xfrm>
            <a:off x="914400" y="411957"/>
            <a:ext cx="16459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0" type="dt"/>
          </p:nvPr>
        </p:nvSpPr>
        <p:spPr>
          <a:xfrm>
            <a:off x="914400" y="9534525"/>
            <a:ext cx="4267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1" type="ftr"/>
          </p:nvPr>
        </p:nvSpPr>
        <p:spPr>
          <a:xfrm>
            <a:off x="6248400" y="9534525"/>
            <a:ext cx="5791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13106400" y="9534525"/>
            <a:ext cx="4267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idx="10" type="dt"/>
          </p:nvPr>
        </p:nvSpPr>
        <p:spPr>
          <a:xfrm>
            <a:off x="914400" y="9534525"/>
            <a:ext cx="4267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6248400" y="9534525"/>
            <a:ext cx="5791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13106400" y="9534525"/>
            <a:ext cx="4267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914400" y="409575"/>
            <a:ext cx="6016800" cy="1742700"/>
          </a:xfrm>
          <a:prstGeom prst="rect">
            <a:avLst/>
          </a:prstGeom>
          <a:noFill/>
          <a:ln>
            <a:noFill/>
          </a:ln>
        </p:spPr>
        <p:txBody>
          <a:bodyPr anchorCtr="0" anchor="b" bIns="83775" lIns="167625" spcFirstLastPara="1" rIns="167625" wrap="square" tIns="837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  <a:defRPr b="1" sz="3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7150100" y="409575"/>
            <a:ext cx="10223400" cy="87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rmAutofit/>
          </a:bodyPr>
          <a:lstStyle>
            <a:lvl1pPr indent="-60325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1pPr>
            <a:lvl2pPr indent="-55245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100"/>
              <a:buChar char="–"/>
              <a:defRPr sz="5100"/>
            </a:lvl2pPr>
            <a:lvl3pPr indent="-5080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4400"/>
            </a:lvl3pPr>
            <a:lvl4pPr indent="-46355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Char char="–"/>
              <a:defRPr sz="3700"/>
            </a:lvl4pPr>
            <a:lvl5pPr indent="-46355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Char char="»"/>
              <a:defRPr sz="3700"/>
            </a:lvl5pPr>
            <a:lvl6pPr indent="-46355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 sz="3700"/>
            </a:lvl6pPr>
            <a:lvl7pPr indent="-46355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 sz="3700"/>
            </a:lvl7pPr>
            <a:lvl8pPr indent="-46355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 sz="3700"/>
            </a:lvl8pPr>
            <a:lvl9pPr indent="-46355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 sz="37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914400" y="2152650"/>
            <a:ext cx="6016800" cy="70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5pPr>
            <a:lvl6pPr indent="-2286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6pPr>
            <a:lvl7pPr indent="-2286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7pPr>
            <a:lvl8pPr indent="-2286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8pPr>
            <a:lvl9pPr indent="-2286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914400" y="9534525"/>
            <a:ext cx="4267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6248400" y="9534525"/>
            <a:ext cx="5791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13106400" y="9534525"/>
            <a:ext cx="4267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584576" y="7200900"/>
            <a:ext cx="109728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b" bIns="83775" lIns="167625" spcFirstLastPara="1" rIns="167625" wrap="square" tIns="837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  <a:defRPr b="1" sz="3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3584576" y="919163"/>
            <a:ext cx="10972800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b="0" i="0" sz="5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3584576" y="8051007"/>
            <a:ext cx="10972800" cy="12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5pPr>
            <a:lvl6pPr indent="-2286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6pPr>
            <a:lvl7pPr indent="-2286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7pPr>
            <a:lvl8pPr indent="-2286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8pPr>
            <a:lvl9pPr indent="-2286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914400" y="9534525"/>
            <a:ext cx="4267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6248400" y="9534525"/>
            <a:ext cx="5791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13106400" y="9534525"/>
            <a:ext cx="4267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914400" y="411957"/>
            <a:ext cx="16459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Calibri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914400" y="2400300"/>
            <a:ext cx="16459200" cy="6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rmAutofit/>
          </a:bodyPr>
          <a:lstStyle>
            <a:lvl1pPr indent="-60325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Char char="•"/>
              <a:defRPr b="0" i="0" sz="5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524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Char char="–"/>
              <a:defRPr b="0" i="0" sz="5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8000" lvl="2" marL="13716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3550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3550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»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3550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3550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3550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3550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914400" y="9534525"/>
            <a:ext cx="4267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6248400" y="9534525"/>
            <a:ext cx="5791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13106400" y="9534525"/>
            <a:ext cx="4267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04520cc9f_0_0"/>
          <p:cNvSpPr/>
          <p:nvPr/>
        </p:nvSpPr>
        <p:spPr>
          <a:xfrm flipH="1" rot="10800000">
            <a:off x="0" y="-56900"/>
            <a:ext cx="18313499" cy="8333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604520cc9f_0_0"/>
          <p:cNvSpPr txBox="1"/>
          <p:nvPr/>
        </p:nvSpPr>
        <p:spPr>
          <a:xfrm>
            <a:off x="1638745" y="4211419"/>
            <a:ext cx="14760900" cy="3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CL" sz="2400" u="none" cap="none" strike="noStrike">
                <a:solidFill>
                  <a:srgbClr val="FEE834"/>
                </a:solidFill>
                <a:latin typeface="Montserrat"/>
                <a:ea typeface="Montserrat"/>
                <a:cs typeface="Montserrat"/>
                <a:sym typeface="Montserrat"/>
              </a:rPr>
              <a:t>_</a:t>
            </a:r>
            <a:endParaRPr b="1" i="0" sz="2400" u="none" cap="none" strike="noStrike">
              <a:solidFill>
                <a:srgbClr val="FEE83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s-CL" sz="4800">
                <a:solidFill>
                  <a:srgbClr val="FEE834"/>
                </a:solidFill>
              </a:rPr>
              <a:t>Emprendedores sociales</a:t>
            </a:r>
            <a:endParaRPr b="1" i="0" sz="4800" u="none" cap="none" strike="noStrike">
              <a:solidFill>
                <a:srgbClr val="FEE83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000">
                <a:solidFill>
                  <a:srgbClr val="FFFFFF"/>
                </a:solidFill>
              </a:rPr>
              <a:t>Ruta del proyecto</a:t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g604520cc9f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29567" y="8410128"/>
            <a:ext cx="1544132" cy="1800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604520cc9f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02050" y="8436200"/>
            <a:ext cx="1748500" cy="174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/>
        </p:nvSpPr>
        <p:spPr>
          <a:xfrm>
            <a:off x="937000" y="4506138"/>
            <a:ext cx="6243000" cy="23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L" sz="4300">
                <a:solidFill>
                  <a:srgbClr val="434343"/>
                </a:solidFill>
              </a:rPr>
              <a:t>¿Cómo puedo aportar al mundo a través del emprendimiento?</a:t>
            </a:r>
            <a:endParaRPr b="1" sz="43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700">
              <a:solidFill>
                <a:srgbClr val="434343"/>
              </a:solidFill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0" y="0"/>
            <a:ext cx="18288001" cy="1149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000" y="0"/>
            <a:ext cx="985770" cy="114959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7087875" y="346200"/>
            <a:ext cx="103821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s-CL" sz="2400">
                <a:solidFill>
                  <a:srgbClr val="FFFFFF"/>
                </a:solidFill>
              </a:rPr>
              <a:t>Emprendedores sociales</a:t>
            </a:r>
            <a:r>
              <a:rPr b="0" i="0" lang="es-CL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s-CL" sz="2400">
                <a:solidFill>
                  <a:srgbClr val="FFFFFF"/>
                </a:solidFill>
              </a:rPr>
              <a:t>Ruta del proyecto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2550" y="81901"/>
            <a:ext cx="985774" cy="98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5">
            <a:alphaModFix/>
          </a:blip>
          <a:srcRect b="0" l="25376" r="3322" t="0"/>
          <a:stretch/>
        </p:blipFill>
        <p:spPr>
          <a:xfrm>
            <a:off x="8525150" y="1149600"/>
            <a:ext cx="9762851" cy="913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a1e5f3cae_0_2"/>
          <p:cNvSpPr txBox="1"/>
          <p:nvPr/>
        </p:nvSpPr>
        <p:spPr>
          <a:xfrm>
            <a:off x="11745675" y="3955025"/>
            <a:ext cx="5724300" cy="8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L" sz="3500">
                <a:solidFill>
                  <a:srgbClr val="434343"/>
                </a:solidFill>
              </a:rPr>
              <a:t>Estructura del curso</a:t>
            </a:r>
            <a:endParaRPr b="1" sz="35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700">
              <a:solidFill>
                <a:srgbClr val="434343"/>
              </a:solidFill>
            </a:endParaRPr>
          </a:p>
        </p:txBody>
      </p:sp>
      <p:sp>
        <p:nvSpPr>
          <p:cNvPr id="103" name="Google Shape;103;g8a1e5f3cae_0_2"/>
          <p:cNvSpPr/>
          <p:nvPr/>
        </p:nvSpPr>
        <p:spPr>
          <a:xfrm>
            <a:off x="0" y="0"/>
            <a:ext cx="18288000" cy="1149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g8a1e5f3cae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000" y="0"/>
            <a:ext cx="985770" cy="114959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8a1e5f3cae_0_2"/>
          <p:cNvSpPr txBox="1"/>
          <p:nvPr/>
        </p:nvSpPr>
        <p:spPr>
          <a:xfrm>
            <a:off x="7087875" y="346200"/>
            <a:ext cx="103821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s-CL" sz="2400">
                <a:solidFill>
                  <a:srgbClr val="FFFFFF"/>
                </a:solidFill>
              </a:rPr>
              <a:t>Emprendedores sociales</a:t>
            </a:r>
            <a:r>
              <a:rPr b="0" i="0" lang="es-CL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s-CL" sz="2400">
                <a:solidFill>
                  <a:srgbClr val="FFFFFF"/>
                </a:solidFill>
              </a:rPr>
              <a:t>Ruta del proyecto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g8a1e5f3cae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2550" y="81901"/>
            <a:ext cx="985774" cy="98577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8a1e5f3cae_0_2"/>
          <p:cNvSpPr txBox="1"/>
          <p:nvPr/>
        </p:nvSpPr>
        <p:spPr>
          <a:xfrm>
            <a:off x="11745675" y="4903075"/>
            <a:ext cx="5724300" cy="25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2600">
                <a:solidFill>
                  <a:srgbClr val="434343"/>
                </a:solidFill>
              </a:rPr>
              <a:t>Este curso basa en el </a:t>
            </a:r>
            <a:r>
              <a:rPr b="1" lang="es-CL" sz="2600">
                <a:solidFill>
                  <a:srgbClr val="434343"/>
                </a:solidFill>
              </a:rPr>
              <a:t>Design Thinking,</a:t>
            </a:r>
            <a:r>
              <a:rPr lang="es-CL" sz="2600">
                <a:solidFill>
                  <a:srgbClr val="434343"/>
                </a:solidFill>
              </a:rPr>
              <a:t> una metodología que surge del mundo del Diseño para generar soluciones creativas a todo tipo de problemas.</a:t>
            </a:r>
            <a:r>
              <a:rPr lang="es-CL" sz="2600">
                <a:solidFill>
                  <a:srgbClr val="595959"/>
                </a:solidFill>
              </a:rPr>
              <a:t> </a:t>
            </a:r>
            <a:endParaRPr b="1" sz="47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700">
              <a:solidFill>
                <a:srgbClr val="434343"/>
              </a:solidFill>
            </a:endParaRPr>
          </a:p>
        </p:txBody>
      </p:sp>
      <p:pic>
        <p:nvPicPr>
          <p:cNvPr id="108" name="Google Shape;108;g8a1e5f3cae_0_2"/>
          <p:cNvPicPr preferRelativeResize="0"/>
          <p:nvPr/>
        </p:nvPicPr>
        <p:blipFill rotWithShape="1">
          <a:blip r:embed="rId5">
            <a:alphaModFix/>
          </a:blip>
          <a:srcRect b="0" l="5775" r="0" t="0"/>
          <a:stretch/>
        </p:blipFill>
        <p:spPr>
          <a:xfrm>
            <a:off x="0" y="1149600"/>
            <a:ext cx="10810651" cy="913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a1e5f3cae_0_16"/>
          <p:cNvSpPr txBox="1"/>
          <p:nvPr/>
        </p:nvSpPr>
        <p:spPr>
          <a:xfrm>
            <a:off x="937000" y="2652275"/>
            <a:ext cx="63567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L" sz="3100">
                <a:solidFill>
                  <a:srgbClr val="434343"/>
                </a:solidFill>
              </a:rPr>
              <a:t>Etapas del Design Thinking… y de nuestro proyecto</a:t>
            </a:r>
            <a:endParaRPr b="1" sz="45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700">
              <a:solidFill>
                <a:srgbClr val="434343"/>
              </a:solidFill>
            </a:endParaRPr>
          </a:p>
        </p:txBody>
      </p:sp>
      <p:sp>
        <p:nvSpPr>
          <p:cNvPr id="114" name="Google Shape;114;g8a1e5f3cae_0_16"/>
          <p:cNvSpPr/>
          <p:nvPr/>
        </p:nvSpPr>
        <p:spPr>
          <a:xfrm>
            <a:off x="0" y="0"/>
            <a:ext cx="18288000" cy="1149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g8a1e5f3cae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000" y="0"/>
            <a:ext cx="985770" cy="114959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8a1e5f3cae_0_16"/>
          <p:cNvSpPr txBox="1"/>
          <p:nvPr/>
        </p:nvSpPr>
        <p:spPr>
          <a:xfrm>
            <a:off x="7087875" y="346200"/>
            <a:ext cx="103821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s-CL" sz="2400">
                <a:solidFill>
                  <a:srgbClr val="FFFFFF"/>
                </a:solidFill>
              </a:rPr>
              <a:t>Emprendedores sociales</a:t>
            </a:r>
            <a:r>
              <a:rPr b="0" i="0" lang="es-CL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s-CL" sz="2400">
                <a:solidFill>
                  <a:srgbClr val="FFFFFF"/>
                </a:solidFill>
              </a:rPr>
              <a:t>Ruta del proyecto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g8a1e5f3cae_0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2550" y="81901"/>
            <a:ext cx="985774" cy="98577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8a1e5f3cae_0_16"/>
          <p:cNvSpPr txBox="1"/>
          <p:nvPr/>
        </p:nvSpPr>
        <p:spPr>
          <a:xfrm>
            <a:off x="937000" y="4243625"/>
            <a:ext cx="6150900" cy="47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600">
                <a:solidFill>
                  <a:srgbClr val="434343"/>
                </a:solidFill>
              </a:rPr>
              <a:t>1) </a:t>
            </a:r>
            <a:r>
              <a:rPr b="1" lang="es-CL" sz="2600">
                <a:solidFill>
                  <a:srgbClr val="434343"/>
                </a:solidFill>
              </a:rPr>
              <a:t>Empatizar:</a:t>
            </a:r>
            <a:r>
              <a:rPr lang="es-CL" sz="2600">
                <a:solidFill>
                  <a:srgbClr val="434343"/>
                </a:solidFill>
              </a:rPr>
              <a:t> </a:t>
            </a:r>
            <a:r>
              <a:rPr lang="es-CL" sz="2400">
                <a:solidFill>
                  <a:srgbClr val="434343"/>
                </a:solidFill>
              </a:rPr>
              <a:t>nos ponemos en el lugar de otros (clases 1 &amp; 2)</a:t>
            </a:r>
            <a:endParaRPr b="1" sz="26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600">
                <a:solidFill>
                  <a:srgbClr val="434343"/>
                </a:solidFill>
              </a:rPr>
              <a:t>2) Definir:</a:t>
            </a:r>
            <a:r>
              <a:rPr lang="es-CL" sz="2600">
                <a:solidFill>
                  <a:srgbClr val="434343"/>
                </a:solidFill>
              </a:rPr>
              <a:t> </a:t>
            </a:r>
            <a:r>
              <a:rPr lang="es-CL" sz="2400">
                <a:solidFill>
                  <a:srgbClr val="434343"/>
                </a:solidFill>
              </a:rPr>
              <a:t>identificamos el problema específico a resolver (clases 3 &amp; 4)</a:t>
            </a:r>
            <a:endParaRPr sz="26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600">
                <a:solidFill>
                  <a:srgbClr val="434343"/>
                </a:solidFill>
              </a:rPr>
              <a:t>3) Idear:</a:t>
            </a:r>
            <a:r>
              <a:rPr lang="es-CL" sz="2600">
                <a:solidFill>
                  <a:srgbClr val="434343"/>
                </a:solidFill>
              </a:rPr>
              <a:t> </a:t>
            </a:r>
            <a:r>
              <a:rPr lang="es-CL" sz="2400">
                <a:solidFill>
                  <a:srgbClr val="434343"/>
                </a:solidFill>
              </a:rPr>
              <a:t>generamos un montón de posibles soluciones (clase 5)</a:t>
            </a:r>
            <a:endParaRPr sz="26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600">
                <a:solidFill>
                  <a:srgbClr val="434343"/>
                </a:solidFill>
              </a:rPr>
              <a:t>4) Prototipar:</a:t>
            </a:r>
            <a:r>
              <a:rPr lang="es-CL" sz="2600">
                <a:solidFill>
                  <a:srgbClr val="434343"/>
                </a:solidFill>
              </a:rPr>
              <a:t> </a:t>
            </a:r>
            <a:r>
              <a:rPr lang="es-CL" sz="2400">
                <a:solidFill>
                  <a:srgbClr val="434343"/>
                </a:solidFill>
              </a:rPr>
              <a:t>construimos maquetas de las soluciones (clases 6 &amp; 7)</a:t>
            </a:r>
            <a:endParaRPr sz="26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600">
                <a:solidFill>
                  <a:srgbClr val="434343"/>
                </a:solidFill>
              </a:rPr>
              <a:t>5) Testear:</a:t>
            </a:r>
            <a:r>
              <a:rPr lang="es-CL" sz="2600">
                <a:solidFill>
                  <a:srgbClr val="434343"/>
                </a:solidFill>
              </a:rPr>
              <a:t> </a:t>
            </a:r>
            <a:r>
              <a:rPr lang="es-CL" sz="2400">
                <a:solidFill>
                  <a:srgbClr val="434343"/>
                </a:solidFill>
              </a:rPr>
              <a:t>probamos nuestros prototipos en terreno (clase 8)</a:t>
            </a:r>
            <a:endParaRPr sz="2400">
              <a:solidFill>
                <a:srgbClr val="434343"/>
              </a:solidFill>
            </a:endParaRPr>
          </a:p>
        </p:txBody>
      </p:sp>
      <p:pic>
        <p:nvPicPr>
          <p:cNvPr id="119" name="Google Shape;119;g8a1e5f3cae_0_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33550" y="1605975"/>
            <a:ext cx="8224926" cy="8224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a1e5f3cae_0_27"/>
          <p:cNvSpPr txBox="1"/>
          <p:nvPr/>
        </p:nvSpPr>
        <p:spPr>
          <a:xfrm>
            <a:off x="10182025" y="3618538"/>
            <a:ext cx="63567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L" sz="3100">
                <a:solidFill>
                  <a:srgbClr val="434343"/>
                </a:solidFill>
              </a:rPr>
              <a:t>Para finalizar, vamos a:</a:t>
            </a:r>
            <a:endParaRPr b="1" sz="45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700">
              <a:solidFill>
                <a:srgbClr val="434343"/>
              </a:solidFill>
            </a:endParaRPr>
          </a:p>
        </p:txBody>
      </p:sp>
      <p:sp>
        <p:nvSpPr>
          <p:cNvPr id="125" name="Google Shape;125;g8a1e5f3cae_0_27"/>
          <p:cNvSpPr/>
          <p:nvPr/>
        </p:nvSpPr>
        <p:spPr>
          <a:xfrm>
            <a:off x="0" y="0"/>
            <a:ext cx="18288000" cy="1149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g8a1e5f3cae_0_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000" y="0"/>
            <a:ext cx="985770" cy="114959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8a1e5f3cae_0_27"/>
          <p:cNvSpPr txBox="1"/>
          <p:nvPr/>
        </p:nvSpPr>
        <p:spPr>
          <a:xfrm>
            <a:off x="7087875" y="346200"/>
            <a:ext cx="103821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s-CL" sz="2400">
                <a:solidFill>
                  <a:srgbClr val="FFFFFF"/>
                </a:solidFill>
              </a:rPr>
              <a:t>Emprendedores sociales</a:t>
            </a:r>
            <a:r>
              <a:rPr b="0" i="0" lang="es-CL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s-CL" sz="2400">
                <a:solidFill>
                  <a:srgbClr val="FFFFFF"/>
                </a:solidFill>
              </a:rPr>
              <a:t>Ruta del proyecto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g8a1e5f3cae_0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2550" y="81901"/>
            <a:ext cx="985774" cy="9857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8a1e5f3cae_0_27"/>
          <p:cNvSpPr txBox="1"/>
          <p:nvPr/>
        </p:nvSpPr>
        <p:spPr>
          <a:xfrm>
            <a:off x="10182025" y="4673413"/>
            <a:ext cx="6150900" cy="29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Char char="●"/>
            </a:pPr>
            <a:r>
              <a:rPr b="1" lang="es-CL" sz="2600">
                <a:solidFill>
                  <a:srgbClr val="434343"/>
                </a:solidFill>
              </a:rPr>
              <a:t>Comunicar</a:t>
            </a:r>
            <a:r>
              <a:rPr lang="es-CL" sz="2600">
                <a:solidFill>
                  <a:srgbClr val="434343"/>
                </a:solidFill>
              </a:rPr>
              <a:t>: presentamos nuestras soluciones y nuestro proceso ante público (clase 9)</a:t>
            </a:r>
            <a:endParaRPr sz="2600">
              <a:solidFill>
                <a:srgbClr val="434343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Char char="●"/>
            </a:pPr>
            <a:r>
              <a:rPr b="1" lang="es-CL" sz="2600">
                <a:solidFill>
                  <a:srgbClr val="434343"/>
                </a:solidFill>
              </a:rPr>
              <a:t>Evaluar:</a:t>
            </a:r>
            <a:r>
              <a:rPr lang="es-CL" sz="2600">
                <a:solidFill>
                  <a:srgbClr val="434343"/>
                </a:solidFill>
              </a:rPr>
              <a:t> reflexionamos sobre el camino recorrido y establecemos metas a futuro (clase 10)</a:t>
            </a:r>
            <a:endParaRPr b="1" sz="2600">
              <a:solidFill>
                <a:srgbClr val="434343"/>
              </a:solidFill>
            </a:endParaRPr>
          </a:p>
        </p:txBody>
      </p:sp>
      <p:pic>
        <p:nvPicPr>
          <p:cNvPr id="130" name="Google Shape;130;g8a1e5f3cae_0_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400" y="1226225"/>
            <a:ext cx="8832599" cy="883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a1e5f3cae_0_38"/>
          <p:cNvSpPr txBox="1"/>
          <p:nvPr/>
        </p:nvSpPr>
        <p:spPr>
          <a:xfrm>
            <a:off x="1752275" y="2462925"/>
            <a:ext cx="9141000" cy="7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CL" sz="3200">
                <a:solidFill>
                  <a:srgbClr val="434343"/>
                </a:solidFill>
              </a:rPr>
              <a:t>En todo momento trabajaremos los tres Cs:</a:t>
            </a:r>
            <a:endParaRPr b="1" sz="46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800">
              <a:solidFill>
                <a:srgbClr val="434343"/>
              </a:solidFill>
            </a:endParaRPr>
          </a:p>
        </p:txBody>
      </p:sp>
      <p:sp>
        <p:nvSpPr>
          <p:cNvPr id="136" name="Google Shape;136;g8a1e5f3cae_0_38"/>
          <p:cNvSpPr/>
          <p:nvPr/>
        </p:nvSpPr>
        <p:spPr>
          <a:xfrm>
            <a:off x="0" y="0"/>
            <a:ext cx="18288000" cy="1149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g8a1e5f3cae_0_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000" y="0"/>
            <a:ext cx="985770" cy="1149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8a1e5f3cae_0_38"/>
          <p:cNvSpPr txBox="1"/>
          <p:nvPr/>
        </p:nvSpPr>
        <p:spPr>
          <a:xfrm>
            <a:off x="7087875" y="346200"/>
            <a:ext cx="103821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s-CL" sz="2400">
                <a:solidFill>
                  <a:srgbClr val="FFFFFF"/>
                </a:solidFill>
              </a:rPr>
              <a:t>Emprendedores sociales</a:t>
            </a:r>
            <a:r>
              <a:rPr b="0" i="0" lang="es-CL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s-CL" sz="2400">
                <a:solidFill>
                  <a:srgbClr val="FFFFFF"/>
                </a:solidFill>
              </a:rPr>
              <a:t>Ruta del proyecto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g8a1e5f3cae_0_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2550" y="81901"/>
            <a:ext cx="985774" cy="98577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8a1e5f3cae_0_38"/>
          <p:cNvSpPr txBox="1"/>
          <p:nvPr/>
        </p:nvSpPr>
        <p:spPr>
          <a:xfrm>
            <a:off x="3929125" y="5052300"/>
            <a:ext cx="2359500" cy="7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600">
                <a:solidFill>
                  <a:srgbClr val="434343"/>
                </a:solidFill>
              </a:rPr>
              <a:t>Creatividad</a:t>
            </a:r>
            <a:endParaRPr b="1" sz="2600">
              <a:solidFill>
                <a:srgbClr val="434343"/>
              </a:solidFill>
            </a:endParaRPr>
          </a:p>
        </p:txBody>
      </p:sp>
      <p:pic>
        <p:nvPicPr>
          <p:cNvPr id="141" name="Google Shape;141;g8a1e5f3cae_0_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9125" y="6119913"/>
            <a:ext cx="2359500" cy="1705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8a1e5f3cae_0_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99988" y="6119925"/>
            <a:ext cx="2212787" cy="170582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8a1e5f3cae_0_38"/>
          <p:cNvSpPr txBox="1"/>
          <p:nvPr/>
        </p:nvSpPr>
        <p:spPr>
          <a:xfrm>
            <a:off x="7634625" y="5052300"/>
            <a:ext cx="2743500" cy="7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600">
                <a:solidFill>
                  <a:srgbClr val="434343"/>
                </a:solidFill>
              </a:rPr>
              <a:t>Colaboración</a:t>
            </a:r>
            <a:endParaRPr b="1" sz="2600">
              <a:solidFill>
                <a:srgbClr val="434343"/>
              </a:solidFill>
            </a:endParaRPr>
          </a:p>
        </p:txBody>
      </p:sp>
      <p:sp>
        <p:nvSpPr>
          <p:cNvPr id="144" name="Google Shape;144;g8a1e5f3cae_0_38"/>
          <p:cNvSpPr txBox="1"/>
          <p:nvPr/>
        </p:nvSpPr>
        <p:spPr>
          <a:xfrm>
            <a:off x="11724125" y="5052300"/>
            <a:ext cx="2824200" cy="7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600">
                <a:solidFill>
                  <a:srgbClr val="434343"/>
                </a:solidFill>
              </a:rPr>
              <a:t>Comunicación</a:t>
            </a:r>
            <a:endParaRPr b="1" sz="2600">
              <a:solidFill>
                <a:srgbClr val="434343"/>
              </a:solidFill>
            </a:endParaRPr>
          </a:p>
        </p:txBody>
      </p:sp>
      <p:pic>
        <p:nvPicPr>
          <p:cNvPr id="145" name="Google Shape;145;g8a1e5f3cae_0_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724149" y="6149486"/>
            <a:ext cx="2212776" cy="1646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730c180503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730c180503_0_29"/>
          <p:cNvSpPr txBox="1"/>
          <p:nvPr/>
        </p:nvSpPr>
        <p:spPr>
          <a:xfrm>
            <a:off x="7485450" y="8591100"/>
            <a:ext cx="3317100" cy="8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300">
                <a:solidFill>
                  <a:srgbClr val="FFFFFF"/>
                </a:solidFill>
              </a:rPr>
              <a:t>www.</a:t>
            </a:r>
            <a:r>
              <a:rPr b="1" lang="es-CL" sz="3300">
                <a:solidFill>
                  <a:srgbClr val="FFFFFF"/>
                </a:solidFill>
              </a:rPr>
              <a:t>aula42</a:t>
            </a:r>
            <a:r>
              <a:rPr lang="es-CL" sz="3300">
                <a:solidFill>
                  <a:srgbClr val="FFFFFF"/>
                </a:solidFill>
              </a:rPr>
              <a:t>.org</a:t>
            </a:r>
            <a:endParaRPr sz="3300">
              <a:solidFill>
                <a:srgbClr val="FFFFFF"/>
              </a:solidFill>
            </a:endParaRPr>
          </a:p>
        </p:txBody>
      </p:sp>
      <p:cxnSp>
        <p:nvCxnSpPr>
          <p:cNvPr id="152" name="Google Shape;152;g730c180503_0_29"/>
          <p:cNvCxnSpPr/>
          <p:nvPr/>
        </p:nvCxnSpPr>
        <p:spPr>
          <a:xfrm rot="10800000">
            <a:off x="9001125" y="3310745"/>
            <a:ext cx="0" cy="27954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3" name="Google Shape;153;g730c180503_0_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76598" y="3431663"/>
            <a:ext cx="2553576" cy="255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730c180503_0_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6100" y="3504876"/>
            <a:ext cx="3516799" cy="240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2019-05-18T03:24:01Z</dcterms:created>
  <dc:creator>Usuario</dc:creator>
</cp:coreProperties>
</file>